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0" r:id="rId1"/>
  </p:sldMasterIdLst>
  <p:sldIdLst>
    <p:sldId id="257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33" d="100"/>
          <a:sy n="33" d="100"/>
        </p:scale>
        <p:origin x="1026" y="-2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28030" y="-52850"/>
            <a:ext cx="30360648" cy="42909462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43331" y="15007743"/>
            <a:ext cx="19291903" cy="10275287"/>
          </a:xfrm>
        </p:spPr>
        <p:txBody>
          <a:bodyPr anchor="b">
            <a:noAutofit/>
          </a:bodyPr>
          <a:lstStyle>
            <a:lvl1pPr algn="r">
              <a:defRPr sz="17879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31" y="25283021"/>
            <a:ext cx="19291903" cy="684622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51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0274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541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054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5687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082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2C8BE-8E94-4FBF-92AA-134AAF723620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118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8347" y="3804779"/>
            <a:ext cx="21016885" cy="21243349"/>
          </a:xfrm>
        </p:spPr>
        <p:txBody>
          <a:bodyPr anchor="ctr">
            <a:normAutofit/>
          </a:bodyPr>
          <a:lstStyle>
            <a:lvl1pPr algn="l">
              <a:defRPr sz="14568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8347" y="27901712"/>
            <a:ext cx="21016885" cy="9805058"/>
          </a:xfrm>
        </p:spPr>
        <p:txBody>
          <a:bodyPr anchor="ctr">
            <a:normAutofit/>
          </a:bodyPr>
          <a:lstStyle>
            <a:lvl1pPr marL="0" indent="0" algn="l">
              <a:buNone/>
              <a:defRPr sz="59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513743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2C8BE-8E94-4FBF-92AA-134AAF723620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5810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5596" y="3804779"/>
            <a:ext cx="20104615" cy="18865362"/>
          </a:xfrm>
        </p:spPr>
        <p:txBody>
          <a:bodyPr anchor="ctr">
            <a:normAutofit/>
          </a:bodyPr>
          <a:lstStyle>
            <a:lvl1pPr algn="l">
              <a:defRPr sz="14568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645587" y="22670141"/>
            <a:ext cx="17944633" cy="2377987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529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513743" indent="0">
              <a:buFontTx/>
              <a:buNone/>
              <a:defRPr/>
            </a:lvl2pPr>
            <a:lvl3pPr marL="3027487" indent="0">
              <a:buFontTx/>
              <a:buNone/>
              <a:defRPr/>
            </a:lvl3pPr>
            <a:lvl4pPr marL="4541230" indent="0">
              <a:buFontTx/>
              <a:buNone/>
              <a:defRPr/>
            </a:lvl4pPr>
            <a:lvl5pPr marL="6054974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8343" y="27901712"/>
            <a:ext cx="21016888" cy="9805058"/>
          </a:xfrm>
        </p:spPr>
        <p:txBody>
          <a:bodyPr anchor="ctr">
            <a:normAutofit/>
          </a:bodyPr>
          <a:lstStyle>
            <a:lvl1pPr marL="0" indent="0" algn="l">
              <a:buNone/>
              <a:defRPr sz="59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513743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2C8BE-8E94-4FBF-92AA-134AAF723620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1598227" y="4933093"/>
            <a:ext cx="1514155" cy="3649842"/>
          </a:xfrm>
          <a:prstGeom prst="rect">
            <a:avLst/>
          </a:prstGeom>
        </p:spPr>
        <p:txBody>
          <a:bodyPr vert="horz" lIns="302752" tIns="151376" rIns="302752" bIns="151376" rtlCol="0" anchor="ctr">
            <a:noAutofit/>
          </a:bodyPr>
          <a:lstStyle/>
          <a:p>
            <a:pPr lvl="0"/>
            <a:r>
              <a:rPr lang="en-US" sz="26487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2341212" y="18016252"/>
            <a:ext cx="1514155" cy="3649842"/>
          </a:xfrm>
          <a:prstGeom prst="rect">
            <a:avLst/>
          </a:prstGeom>
        </p:spPr>
        <p:txBody>
          <a:bodyPr vert="horz" lIns="302752" tIns="151376" rIns="302752" bIns="151376" rtlCol="0" anchor="ctr">
            <a:noAutofit/>
          </a:bodyPr>
          <a:lstStyle/>
          <a:p>
            <a:pPr lvl="0"/>
            <a:r>
              <a:rPr lang="en-US" sz="26487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39450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8343" y="12058378"/>
            <a:ext cx="21016888" cy="16199396"/>
          </a:xfrm>
        </p:spPr>
        <p:txBody>
          <a:bodyPr anchor="b">
            <a:normAutofit/>
          </a:bodyPr>
          <a:lstStyle>
            <a:lvl1pPr algn="l">
              <a:defRPr sz="14568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8343" y="28257774"/>
            <a:ext cx="21016888" cy="9448996"/>
          </a:xfrm>
        </p:spPr>
        <p:txBody>
          <a:bodyPr anchor="t">
            <a:normAutofit/>
          </a:bodyPr>
          <a:lstStyle>
            <a:lvl1pPr marL="0" indent="0" algn="l">
              <a:buNone/>
              <a:defRPr sz="59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513743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2C8BE-8E94-4FBF-92AA-134AAF723620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70990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5596" y="3804779"/>
            <a:ext cx="20104615" cy="18865362"/>
          </a:xfrm>
        </p:spPr>
        <p:txBody>
          <a:bodyPr anchor="ctr">
            <a:normAutofit/>
          </a:bodyPr>
          <a:lstStyle>
            <a:lvl1pPr algn="l">
              <a:defRPr sz="14568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018338" y="25048128"/>
            <a:ext cx="21016891" cy="320964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7946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513743" indent="0">
              <a:buFontTx/>
              <a:buNone/>
              <a:defRPr/>
            </a:lvl2pPr>
            <a:lvl3pPr marL="3027487" indent="0">
              <a:buFontTx/>
              <a:buNone/>
              <a:defRPr/>
            </a:lvl3pPr>
            <a:lvl4pPr marL="4541230" indent="0">
              <a:buFontTx/>
              <a:buNone/>
              <a:defRPr/>
            </a:lvl4pPr>
            <a:lvl5pPr marL="6054974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8343" y="28257774"/>
            <a:ext cx="21016888" cy="9448996"/>
          </a:xfrm>
        </p:spPr>
        <p:txBody>
          <a:bodyPr anchor="t">
            <a:normAutofit/>
          </a:bodyPr>
          <a:lstStyle>
            <a:lvl1pPr marL="0" indent="0" algn="l">
              <a:buNone/>
              <a:defRPr sz="596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513743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2C8BE-8E94-4FBF-92AA-134AAF723620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1598227" y="4933093"/>
            <a:ext cx="1514155" cy="3649842"/>
          </a:xfrm>
          <a:prstGeom prst="rect">
            <a:avLst/>
          </a:prstGeom>
        </p:spPr>
        <p:txBody>
          <a:bodyPr vert="horz" lIns="302752" tIns="151376" rIns="302752" bIns="151376" rtlCol="0" anchor="ctr">
            <a:noAutofit/>
          </a:bodyPr>
          <a:lstStyle/>
          <a:p>
            <a:pPr lvl="0"/>
            <a:r>
              <a:rPr lang="en-US" sz="26487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2341212" y="18016252"/>
            <a:ext cx="1514155" cy="3649842"/>
          </a:xfrm>
          <a:prstGeom prst="rect">
            <a:avLst/>
          </a:prstGeom>
        </p:spPr>
        <p:txBody>
          <a:bodyPr vert="horz" lIns="302752" tIns="151376" rIns="302752" bIns="151376" rtlCol="0" anchor="ctr">
            <a:noAutofit/>
          </a:bodyPr>
          <a:lstStyle/>
          <a:p>
            <a:pPr lvl="0"/>
            <a:r>
              <a:rPr lang="en-US" sz="26487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63432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9036" y="3804779"/>
            <a:ext cx="20996195" cy="18865362"/>
          </a:xfrm>
        </p:spPr>
        <p:txBody>
          <a:bodyPr anchor="ctr">
            <a:normAutofit/>
          </a:bodyPr>
          <a:lstStyle>
            <a:lvl1pPr algn="l">
              <a:defRPr sz="14568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018338" y="25048128"/>
            <a:ext cx="21016891" cy="320964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7946">
                <a:solidFill>
                  <a:schemeClr val="accent1"/>
                </a:solidFill>
              </a:defRPr>
            </a:lvl1pPr>
            <a:lvl2pPr marL="1513743" indent="0">
              <a:buFontTx/>
              <a:buNone/>
              <a:defRPr/>
            </a:lvl2pPr>
            <a:lvl3pPr marL="3027487" indent="0">
              <a:buFontTx/>
              <a:buNone/>
              <a:defRPr/>
            </a:lvl3pPr>
            <a:lvl4pPr marL="4541230" indent="0">
              <a:buFontTx/>
              <a:buNone/>
              <a:defRPr/>
            </a:lvl4pPr>
            <a:lvl5pPr marL="6054974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8343" y="28257774"/>
            <a:ext cx="21016888" cy="9448996"/>
          </a:xfrm>
        </p:spPr>
        <p:txBody>
          <a:bodyPr anchor="t">
            <a:normAutofit/>
          </a:bodyPr>
          <a:lstStyle>
            <a:lvl1pPr marL="0" indent="0" algn="l">
              <a:buNone/>
              <a:defRPr sz="596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513743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2C8BE-8E94-4FBF-92AA-134AAF723620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52653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2C8BE-8E94-4FBF-92AA-134AAF723620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3043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9790507" y="3804782"/>
            <a:ext cx="3240785" cy="3277659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18344" y="3804782"/>
            <a:ext cx="17200407" cy="3277659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2C8BE-8E94-4FBF-92AA-134AAF723620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316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2C8BE-8E94-4FBF-92AA-134AAF723620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6547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8343" y="16857296"/>
            <a:ext cx="21016888" cy="11400487"/>
          </a:xfrm>
        </p:spPr>
        <p:txBody>
          <a:bodyPr anchor="b"/>
          <a:lstStyle>
            <a:lvl1pPr algn="l">
              <a:defRPr sz="13244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8343" y="28257774"/>
            <a:ext cx="21016888" cy="5370131"/>
          </a:xfrm>
        </p:spPr>
        <p:txBody>
          <a:bodyPr anchor="t"/>
          <a:lstStyle>
            <a:lvl1pPr marL="0" indent="0" algn="l">
              <a:buNone/>
              <a:defRPr sz="662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513743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2C8BE-8E94-4FBF-92AA-134AAF723620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7699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8347" y="3804779"/>
            <a:ext cx="21016885" cy="82436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18349" y="13485176"/>
            <a:ext cx="10224536" cy="24221587"/>
          </a:xfrm>
        </p:spPr>
        <p:txBody>
          <a:bodyPr>
            <a:normAutofit/>
          </a:bodyPr>
          <a:lstStyle>
            <a:lvl1pPr>
              <a:defRPr sz="5960"/>
            </a:lvl1pPr>
            <a:lvl2pPr>
              <a:defRPr sz="5297"/>
            </a:lvl2pPr>
            <a:lvl3pPr>
              <a:defRPr sz="4635"/>
            </a:lvl3pPr>
            <a:lvl4pPr>
              <a:defRPr sz="3973"/>
            </a:lvl4pPr>
            <a:lvl5pPr>
              <a:defRPr sz="3973"/>
            </a:lvl5pPr>
            <a:lvl6pPr>
              <a:defRPr sz="3973"/>
            </a:lvl6pPr>
            <a:lvl7pPr>
              <a:defRPr sz="3973"/>
            </a:lvl7pPr>
            <a:lvl8pPr>
              <a:defRPr sz="3973"/>
            </a:lvl8pPr>
            <a:lvl9pPr>
              <a:defRPr sz="397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10693" y="13485186"/>
            <a:ext cx="10224539" cy="24221593"/>
          </a:xfrm>
        </p:spPr>
        <p:txBody>
          <a:bodyPr>
            <a:normAutofit/>
          </a:bodyPr>
          <a:lstStyle>
            <a:lvl1pPr>
              <a:defRPr sz="5960"/>
            </a:lvl1pPr>
            <a:lvl2pPr>
              <a:defRPr sz="5297"/>
            </a:lvl2pPr>
            <a:lvl3pPr>
              <a:defRPr sz="4635"/>
            </a:lvl3pPr>
            <a:lvl4pPr>
              <a:defRPr sz="3973"/>
            </a:lvl4pPr>
            <a:lvl5pPr>
              <a:defRPr sz="3973"/>
            </a:lvl5pPr>
            <a:lvl6pPr>
              <a:defRPr sz="3973"/>
            </a:lvl6pPr>
            <a:lvl7pPr>
              <a:defRPr sz="3973"/>
            </a:lvl7pPr>
            <a:lvl8pPr>
              <a:defRPr sz="3973"/>
            </a:lvl8pPr>
            <a:lvl9pPr>
              <a:defRPr sz="397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2C8BE-8E94-4FBF-92AA-134AAF723620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3651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8346" y="3804779"/>
            <a:ext cx="21016881" cy="82436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8344" y="13487635"/>
            <a:ext cx="10233022" cy="3596702"/>
          </a:xfrm>
        </p:spPr>
        <p:txBody>
          <a:bodyPr anchor="b">
            <a:noAutofit/>
          </a:bodyPr>
          <a:lstStyle>
            <a:lvl1pPr marL="0" indent="0">
              <a:buNone/>
              <a:defRPr sz="7946" b="0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18344" y="17084347"/>
            <a:ext cx="10233022" cy="2062243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802204" y="13487635"/>
            <a:ext cx="10233022" cy="3596702"/>
          </a:xfrm>
        </p:spPr>
        <p:txBody>
          <a:bodyPr anchor="b">
            <a:noAutofit/>
          </a:bodyPr>
          <a:lstStyle>
            <a:lvl1pPr marL="0" indent="0">
              <a:buNone/>
              <a:defRPr sz="7946" b="0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802204" y="17084347"/>
            <a:ext cx="10233022" cy="2062243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2C8BE-8E94-4FBF-92AA-134AAF723620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852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8344" y="3804779"/>
            <a:ext cx="21016885" cy="82436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2C8BE-8E94-4FBF-92AA-134AAF723620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749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2C8BE-8E94-4FBF-92AA-134AAF723620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42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8344" y="9353440"/>
            <a:ext cx="9238118" cy="7979463"/>
          </a:xfrm>
        </p:spPr>
        <p:txBody>
          <a:bodyPr anchor="b">
            <a:normAutofit/>
          </a:bodyPr>
          <a:lstStyle>
            <a:lvl1pPr>
              <a:defRPr sz="662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24270" y="3213874"/>
            <a:ext cx="11210957" cy="3449289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8344" y="17332900"/>
            <a:ext cx="9238118" cy="16130671"/>
          </a:xfrm>
        </p:spPr>
        <p:txBody>
          <a:bodyPr>
            <a:normAutofit/>
          </a:bodyPr>
          <a:lstStyle>
            <a:lvl1pPr marL="0" indent="0">
              <a:buNone/>
              <a:defRPr sz="4635"/>
            </a:lvl1pPr>
            <a:lvl2pPr marL="1135308" indent="0">
              <a:buNone/>
              <a:defRPr sz="3476"/>
            </a:lvl2pPr>
            <a:lvl3pPr marL="2270615" indent="0">
              <a:buNone/>
              <a:defRPr sz="2980"/>
            </a:lvl3pPr>
            <a:lvl4pPr marL="3405923" indent="0">
              <a:buNone/>
              <a:defRPr sz="2483"/>
            </a:lvl4pPr>
            <a:lvl5pPr marL="4541230" indent="0">
              <a:buNone/>
              <a:defRPr sz="2483"/>
            </a:lvl5pPr>
            <a:lvl6pPr marL="5676538" indent="0">
              <a:buNone/>
              <a:defRPr sz="2483"/>
            </a:lvl6pPr>
            <a:lvl7pPr marL="6811846" indent="0">
              <a:buNone/>
              <a:defRPr sz="2483"/>
            </a:lvl7pPr>
            <a:lvl8pPr marL="7947153" indent="0">
              <a:buNone/>
              <a:defRPr sz="2483"/>
            </a:lvl8pPr>
            <a:lvl9pPr marL="9082461" indent="0">
              <a:buNone/>
              <a:defRPr sz="248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2C8BE-8E94-4FBF-92AA-134AAF723620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1180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8344" y="29962634"/>
            <a:ext cx="21016885" cy="3537259"/>
          </a:xfrm>
        </p:spPr>
        <p:txBody>
          <a:bodyPr anchor="b">
            <a:normAutofit/>
          </a:bodyPr>
          <a:lstStyle>
            <a:lvl1pPr algn="l">
              <a:defRPr sz="7946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018344" y="3804779"/>
            <a:ext cx="21016885" cy="24002800"/>
          </a:xfrm>
        </p:spPr>
        <p:txBody>
          <a:bodyPr anchor="t">
            <a:normAutofit/>
          </a:bodyPr>
          <a:lstStyle>
            <a:lvl1pPr marL="0" indent="0" algn="ctr">
              <a:buNone/>
              <a:defRPr sz="5297"/>
            </a:lvl1pPr>
            <a:lvl2pPr marL="1513743" indent="0">
              <a:buNone/>
              <a:defRPr sz="5297"/>
            </a:lvl2pPr>
            <a:lvl3pPr marL="3027487" indent="0">
              <a:buNone/>
              <a:defRPr sz="5297"/>
            </a:lvl3pPr>
            <a:lvl4pPr marL="4541230" indent="0">
              <a:buNone/>
              <a:defRPr sz="5297"/>
            </a:lvl4pPr>
            <a:lvl5pPr marL="6054974" indent="0">
              <a:buNone/>
              <a:defRPr sz="5297"/>
            </a:lvl5pPr>
            <a:lvl6pPr marL="7568717" indent="0">
              <a:buNone/>
              <a:defRPr sz="5297"/>
            </a:lvl6pPr>
            <a:lvl7pPr marL="9082461" indent="0">
              <a:buNone/>
              <a:defRPr sz="5297"/>
            </a:lvl7pPr>
            <a:lvl8pPr marL="10596204" indent="0">
              <a:buNone/>
              <a:defRPr sz="5297"/>
            </a:lvl8pPr>
            <a:lvl9pPr marL="12109948" indent="0">
              <a:buNone/>
              <a:defRPr sz="529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8344" y="33499893"/>
            <a:ext cx="21016885" cy="4206877"/>
          </a:xfrm>
        </p:spPr>
        <p:txBody>
          <a:bodyPr>
            <a:normAutofit/>
          </a:bodyPr>
          <a:lstStyle>
            <a:lvl1pPr marL="0" indent="0">
              <a:buNone/>
              <a:defRPr sz="3973"/>
            </a:lvl1pPr>
            <a:lvl2pPr marL="1513743" indent="0">
              <a:buNone/>
              <a:defRPr sz="3973"/>
            </a:lvl2pPr>
            <a:lvl3pPr marL="3027487" indent="0">
              <a:buNone/>
              <a:defRPr sz="3311"/>
            </a:lvl3pPr>
            <a:lvl4pPr marL="4541230" indent="0">
              <a:buNone/>
              <a:defRPr sz="2980"/>
            </a:lvl4pPr>
            <a:lvl5pPr marL="6054974" indent="0">
              <a:buNone/>
              <a:defRPr sz="2980"/>
            </a:lvl5pPr>
            <a:lvl6pPr marL="7568717" indent="0">
              <a:buNone/>
              <a:defRPr sz="2980"/>
            </a:lvl6pPr>
            <a:lvl7pPr marL="9082461" indent="0">
              <a:buNone/>
              <a:defRPr sz="2980"/>
            </a:lvl7pPr>
            <a:lvl8pPr marL="10596204" indent="0">
              <a:buNone/>
              <a:defRPr sz="2980"/>
            </a:lvl8pPr>
            <a:lvl9pPr marL="12109948" indent="0">
              <a:buNone/>
              <a:defRPr sz="29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2C8BE-8E94-4FBF-92AA-134AAF723620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98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28032" y="-52850"/>
            <a:ext cx="30360652" cy="42909462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18346" y="3804779"/>
            <a:ext cx="21016881" cy="8243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8344" y="13485186"/>
            <a:ext cx="21016885" cy="24221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896472" y="37706779"/>
            <a:ext cx="2265118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2C8BE-8E94-4FBF-92AA-134AAF723620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8346" y="37706779"/>
            <a:ext cx="15306375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37920" y="37706779"/>
            <a:ext cx="1697312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80">
                <a:solidFill>
                  <a:schemeClr val="accent1"/>
                </a:solidFill>
              </a:defRPr>
            </a:lvl1pPr>
          </a:lstStyle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0432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  <p:sldLayoutId id="2147483872" r:id="rId12"/>
    <p:sldLayoutId id="2147483873" r:id="rId13"/>
    <p:sldLayoutId id="2147483874" r:id="rId14"/>
    <p:sldLayoutId id="2147483875" r:id="rId15"/>
    <p:sldLayoutId id="2147483876" r:id="rId16"/>
  </p:sldLayoutIdLst>
  <p:txStyles>
    <p:titleStyle>
      <a:lvl1pPr algn="l" defTabSz="1513743" rtl="0" eaLnBrk="1" latinLnBrk="0" hangingPunct="1">
        <a:spcBef>
          <a:spcPct val="0"/>
        </a:spcBef>
        <a:buNone/>
        <a:defRPr sz="11919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135308" indent="-1135308" algn="l" defTabSz="1513743" rtl="0" eaLnBrk="1" latinLnBrk="0" hangingPunct="1">
        <a:spcBef>
          <a:spcPts val="3311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9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459833" indent="-946090" algn="l" defTabSz="1513743" rtl="0" eaLnBrk="1" latinLnBrk="0" hangingPunct="1">
        <a:spcBef>
          <a:spcPts val="3311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29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3784359" indent="-756872" algn="l" defTabSz="1513743" rtl="0" eaLnBrk="1" latinLnBrk="0" hangingPunct="1">
        <a:spcBef>
          <a:spcPts val="3311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463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298102" indent="-756872" algn="l" defTabSz="1513743" rtl="0" eaLnBrk="1" latinLnBrk="0" hangingPunct="1">
        <a:spcBef>
          <a:spcPts val="3311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97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811846" indent="-756872" algn="l" defTabSz="1513743" rtl="0" eaLnBrk="1" latinLnBrk="0" hangingPunct="1">
        <a:spcBef>
          <a:spcPts val="3311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97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325589" indent="-756872" algn="l" defTabSz="1513743" rtl="0" eaLnBrk="1" latinLnBrk="0" hangingPunct="1">
        <a:spcBef>
          <a:spcPts val="3311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97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839333" indent="-756872" algn="l" defTabSz="1513743" rtl="0" eaLnBrk="1" latinLnBrk="0" hangingPunct="1">
        <a:spcBef>
          <a:spcPts val="3311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97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353076" indent="-756872" algn="l" defTabSz="1513743" rtl="0" eaLnBrk="1" latinLnBrk="0" hangingPunct="1">
        <a:spcBef>
          <a:spcPts val="3311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97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866820" indent="-756872" algn="l" defTabSz="1513743" rtl="0" eaLnBrk="1" latinLnBrk="0" hangingPunct="1">
        <a:spcBef>
          <a:spcPts val="3311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97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13743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1513743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1513743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1513743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1513743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1513743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1513743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1513743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1513743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4A3B0F-0AE6-4819-8A61-F8BDB0C15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549" y="1303703"/>
            <a:ext cx="6659834" cy="35780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85A29C-2F14-88D4-B3AA-94DBD326276D}"/>
              </a:ext>
            </a:extLst>
          </p:cNvPr>
          <p:cNvSpPr/>
          <p:nvPr/>
        </p:nvSpPr>
        <p:spPr>
          <a:xfrm>
            <a:off x="1494549" y="6534258"/>
            <a:ext cx="27794186" cy="258650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5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Cahill E</a:t>
            </a:r>
            <a:r>
              <a:rPr lang="en-GB" sz="54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GB" sz="5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Ellison A</a:t>
            </a:r>
            <a:r>
              <a:rPr lang="en-GB" sz="54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GB" sz="5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Clifford D</a:t>
            </a:r>
            <a:r>
              <a:rPr lang="en-GB" sz="54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GB" sz="5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Norgaard S</a:t>
            </a:r>
            <a:r>
              <a:rPr lang="en-GB" sz="54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GB" sz="5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Kalansooriya A</a:t>
            </a:r>
            <a:r>
              <a:rPr lang="en-GB" sz="54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GB" sz="5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Hartland AJ</a:t>
            </a:r>
            <a:r>
              <a:rPr lang="en-GB" sz="54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en-GB" sz="5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4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GB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Walsall Long Covid Service, Walsall Healthcare NHS Trust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4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GB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Black Country Pathology Services, Royal Wolverhampton Hospitals NHS Trust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4DAC5A-B098-6F27-3D81-750BAD844A41}"/>
              </a:ext>
            </a:extLst>
          </p:cNvPr>
          <p:cNvSpPr/>
          <p:nvPr/>
        </p:nvSpPr>
        <p:spPr>
          <a:xfrm>
            <a:off x="1991631" y="11319786"/>
            <a:ext cx="14098467" cy="432676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5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Respiratory symptoms are common in long covid, but any association between pre-existing chronic respiratory disease and subsequent long covid remains a topic of investigation</a:t>
            </a:r>
            <a:r>
              <a:rPr lang="en-GB" sz="6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FF527D8-91C5-7C00-8F7C-7753F682BA2E}"/>
              </a:ext>
            </a:extLst>
          </p:cNvPr>
          <p:cNvSpPr/>
          <p:nvPr/>
        </p:nvSpPr>
        <p:spPr>
          <a:xfrm>
            <a:off x="3549281" y="9741403"/>
            <a:ext cx="9256569" cy="89598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475" dirty="0"/>
              <a:t>Background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45041E3-F19B-CCEC-C940-FE7F35E185EB}"/>
              </a:ext>
            </a:extLst>
          </p:cNvPr>
          <p:cNvSpPr/>
          <p:nvPr/>
        </p:nvSpPr>
        <p:spPr>
          <a:xfrm>
            <a:off x="2064926" y="21663137"/>
            <a:ext cx="14025171" cy="193981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475" dirty="0"/>
              <a:t>Material and Methods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6DC6B0A-2337-8B63-EBCD-8D335ACA1919}"/>
              </a:ext>
            </a:extLst>
          </p:cNvPr>
          <p:cNvSpPr/>
          <p:nvPr/>
        </p:nvSpPr>
        <p:spPr>
          <a:xfrm>
            <a:off x="2191020" y="23957356"/>
            <a:ext cx="14098467" cy="1504359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conducted a retrospective audit of new patients seen in the Walsall Long Covid Clinic (WLCC) between 1st January 2023 and 31st December 2023 (12-month study period).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all patients, a diagnosis of long covid was confirmed using CDC Criteria.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initial consultation, a full clinical history was recorded including past and current medical conditions.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retrospective audit of all case notes was conducted to determine the number of patients with pre-existing chronic respiratory disease (Chronic obstructive pulmonary disease/asthma) within this study group.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was compared with the expected number, obtained using Office of National Statistics data for the prevalence of chronic respiratory disease in Walsall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7A077D9-4166-14DE-62E4-4325536D903E}"/>
              </a:ext>
            </a:extLst>
          </p:cNvPr>
          <p:cNvSpPr/>
          <p:nvPr/>
        </p:nvSpPr>
        <p:spPr>
          <a:xfrm>
            <a:off x="17231460" y="9824884"/>
            <a:ext cx="12057275" cy="89598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475" dirty="0"/>
              <a:t>Results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2D55FA3-6143-9484-C833-9D1ABA540D14}"/>
              </a:ext>
            </a:extLst>
          </p:cNvPr>
          <p:cNvSpPr/>
          <p:nvPr/>
        </p:nvSpPr>
        <p:spPr>
          <a:xfrm>
            <a:off x="17361708" y="11319787"/>
            <a:ext cx="12057275" cy="1957931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4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GB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 total to 297 new patients were seen by WLCC during the study period. All patients fulfilled CDC criteria for long covid. Thirty-one (31) patients had documented pre-existing chronic respiratory disease at time of contracting covid-19. Using prevalence data for chronic respiratory disease in Walsall, the expected number of patients was 7.4 (p&lt;0.01).</a:t>
            </a:r>
          </a:p>
          <a:p>
            <a:endParaRPr lang="en-GB" sz="4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9B174FD-2073-3DF3-CE26-41383A8A13DF}"/>
              </a:ext>
            </a:extLst>
          </p:cNvPr>
          <p:cNvSpPr/>
          <p:nvPr/>
        </p:nvSpPr>
        <p:spPr>
          <a:xfrm>
            <a:off x="17361707" y="31299150"/>
            <a:ext cx="12057275" cy="125248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475" dirty="0"/>
              <a:t>Conclusion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11965D8-1327-96E0-A167-C5651BA1CCC9}"/>
              </a:ext>
            </a:extLst>
          </p:cNvPr>
          <p:cNvSpPr/>
          <p:nvPr/>
        </p:nvSpPr>
        <p:spPr>
          <a:xfrm>
            <a:off x="17361707" y="32614366"/>
            <a:ext cx="12057275" cy="638658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en-GB" sz="4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 prevalence of pre-existing chronic respiratory disease was approximately 5-fold higher in patients referred to WLCC with long covid than expected based on overall population prevalence of chronic respiratory disease. 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GB" sz="4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Pre-existing chronic respiratory disease is a risk factor for long covid.</a:t>
            </a:r>
          </a:p>
          <a:p>
            <a:r>
              <a:rPr lang="en-GB" sz="4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4DFD3E-7E64-98A9-AF80-31323B9EB9C2}"/>
              </a:ext>
            </a:extLst>
          </p:cNvPr>
          <p:cNvSpPr/>
          <p:nvPr/>
        </p:nvSpPr>
        <p:spPr>
          <a:xfrm>
            <a:off x="8622403" y="1303703"/>
            <a:ext cx="18573623" cy="35780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/>
              <a:t>Pre-existing chronic respiratory disease is a significant risk factor for long covid: A Retrospective Study of referrals to Walsall Long Covid Clinic.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528A3B-2A7C-60C6-9C91-CFAC1608C1D2}"/>
              </a:ext>
            </a:extLst>
          </p:cNvPr>
          <p:cNvSpPr/>
          <p:nvPr/>
        </p:nvSpPr>
        <p:spPr>
          <a:xfrm>
            <a:off x="27196026" y="1303703"/>
            <a:ext cx="3079187" cy="35780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dirty="0"/>
              <a:t>02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5E37468-81FF-32A9-CFD9-67487B7AE311}"/>
              </a:ext>
            </a:extLst>
          </p:cNvPr>
          <p:cNvSpPr/>
          <p:nvPr/>
        </p:nvSpPr>
        <p:spPr>
          <a:xfrm>
            <a:off x="1991631" y="16151710"/>
            <a:ext cx="14098466" cy="93614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/>
              <a:t>Aims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0DD5F66-4966-EC03-9C82-A9A7DCD77AB1}"/>
              </a:ext>
            </a:extLst>
          </p:cNvPr>
          <p:cNvSpPr/>
          <p:nvPr/>
        </p:nvSpPr>
        <p:spPr>
          <a:xfrm>
            <a:off x="2064926" y="17658460"/>
            <a:ext cx="14025171" cy="313632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investigated the association between pre-existing chronic respiratory disease and the incidence of long covid in Walsall, West Midlands.</a:t>
            </a:r>
          </a:p>
          <a:p>
            <a:pPr algn="ctr"/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B818862-5EEF-9D68-B018-6CCFA19935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86281" y="11319786"/>
            <a:ext cx="11932701" cy="7768313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CFDC1469-CD84-29F3-9318-F5399CD3B197}"/>
              </a:ext>
            </a:extLst>
          </p:cNvPr>
          <p:cNvSpPr/>
          <p:nvPr/>
        </p:nvSpPr>
        <p:spPr>
          <a:xfrm>
            <a:off x="2191020" y="39621595"/>
            <a:ext cx="27227962" cy="261572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Reference:</a:t>
            </a:r>
          </a:p>
          <a:p>
            <a:pPr algn="ctr"/>
            <a:r>
              <a:rPr lang="en-GB" sz="4000" dirty="0">
                <a:solidFill>
                  <a:schemeClr val="tx1"/>
                </a:solidFill>
              </a:rPr>
              <a:t>Walsall Public Health Insight Report. Walsall Public Health Insight Report, Public Health Walsall, HMSO, 2023</a:t>
            </a:r>
            <a:endParaRPr lang="en-GB" sz="4000" dirty="0"/>
          </a:p>
        </p:txBody>
      </p:sp>
      <p:pic>
        <p:nvPicPr>
          <p:cNvPr id="29" name="Picture 28" descr="A map of a city&#10;&#10;Description automatically generated">
            <a:extLst>
              <a:ext uri="{FF2B5EF4-FFF2-40B4-BE49-F238E27FC236}">
                <a16:creationId xmlns:a16="http://schemas.microsoft.com/office/drawing/2014/main" id="{D7DE38FF-06A5-97C4-8A82-2150714808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6034" y="23393399"/>
            <a:ext cx="12057275" cy="77683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814968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263</TotalTime>
  <Words>364</Words>
  <Application>Microsoft Office PowerPoint</Application>
  <PresentationFormat>Custom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Times New Roman</vt:lpstr>
      <vt:lpstr>Trebuchet MS</vt:lpstr>
      <vt:lpstr>Wingdings</vt:lpstr>
      <vt:lpstr>Wingdings 3</vt:lpstr>
      <vt:lpstr>Facet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HARTLAND, Andrew (THE ROYAL WOLVERHAMPTON NHS TRUST)</dc:creator>
  <cp:lastModifiedBy>HARTLAND, Andrew (THE ROYAL WOLVERHAMPTON NHS TRUST)</cp:lastModifiedBy>
  <cp:revision>11</cp:revision>
  <dcterms:created xsi:type="dcterms:W3CDTF">2024-10-29T13:46:59Z</dcterms:created>
  <dcterms:modified xsi:type="dcterms:W3CDTF">2025-02-25T16:37:29Z</dcterms:modified>
</cp:coreProperties>
</file>