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66" y="-53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8031" y="-52850"/>
            <a:ext cx="30365655" cy="42909462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3331" y="15007743"/>
            <a:ext cx="19291903" cy="10275287"/>
          </a:xfrm>
        </p:spPr>
        <p:txBody>
          <a:bodyPr anchor="b">
            <a:noAutofit/>
          </a:bodyPr>
          <a:lstStyle>
            <a:lvl1pPr algn="r">
              <a:defRPr sz="17879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31" y="25283021"/>
            <a:ext cx="19291903" cy="684622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7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41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54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8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82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37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7" y="3804779"/>
            <a:ext cx="21016885" cy="21243349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7" y="27901712"/>
            <a:ext cx="21016885" cy="9805058"/>
          </a:xfrm>
        </p:spPr>
        <p:txBody>
          <a:bodyPr anchor="ctr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76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596" y="3804779"/>
            <a:ext cx="20104615" cy="18865362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45587" y="22670141"/>
            <a:ext cx="17944633" cy="237798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529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7901712"/>
            <a:ext cx="21016888" cy="9805058"/>
          </a:xfrm>
        </p:spPr>
        <p:txBody>
          <a:bodyPr anchor="ctr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598227" y="4933093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41212" y="18016252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695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3" y="12058378"/>
            <a:ext cx="21016888" cy="16199396"/>
          </a:xfrm>
        </p:spPr>
        <p:txBody>
          <a:bodyPr anchor="b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9448996"/>
          </a:xfrm>
        </p:spPr>
        <p:txBody>
          <a:bodyPr anchor="t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117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596" y="3804779"/>
            <a:ext cx="20104615" cy="18865362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18338" y="25048128"/>
            <a:ext cx="21016891" cy="32096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79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9448996"/>
          </a:xfrm>
        </p:spPr>
        <p:txBody>
          <a:bodyPr anchor="t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598227" y="4933093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341212" y="18016252"/>
            <a:ext cx="1514155" cy="3649842"/>
          </a:xfrm>
          <a:prstGeom prst="rect">
            <a:avLst/>
          </a:prstGeom>
        </p:spPr>
        <p:txBody>
          <a:bodyPr vert="horz" lIns="302752" tIns="151376" rIns="302752" bIns="151376" rtlCol="0" anchor="ctr">
            <a:noAutofit/>
          </a:bodyPr>
          <a:lstStyle/>
          <a:p>
            <a:pPr lvl="0"/>
            <a:r>
              <a:rPr lang="en-US" sz="26487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1329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036" y="3804779"/>
            <a:ext cx="20996195" cy="18865362"/>
          </a:xfrm>
        </p:spPr>
        <p:txBody>
          <a:bodyPr anchor="ctr">
            <a:normAutofit/>
          </a:bodyPr>
          <a:lstStyle>
            <a:lvl1pPr algn="l">
              <a:defRPr sz="1456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18338" y="25048128"/>
            <a:ext cx="21016891" cy="320964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7946">
                <a:solidFill>
                  <a:schemeClr val="accent1"/>
                </a:solidFill>
              </a:defRPr>
            </a:lvl1pPr>
            <a:lvl2pPr marL="1513743" indent="0">
              <a:buFontTx/>
              <a:buNone/>
              <a:defRPr/>
            </a:lvl2pPr>
            <a:lvl3pPr marL="3027487" indent="0">
              <a:buFontTx/>
              <a:buNone/>
              <a:defRPr/>
            </a:lvl3pPr>
            <a:lvl4pPr marL="4541230" indent="0">
              <a:buFontTx/>
              <a:buNone/>
              <a:defRPr/>
            </a:lvl4pPr>
            <a:lvl5pPr marL="605497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9448996"/>
          </a:xfrm>
        </p:spPr>
        <p:txBody>
          <a:bodyPr anchor="t">
            <a:normAutofit/>
          </a:bodyPr>
          <a:lstStyle>
            <a:lvl1pPr marL="0" indent="0" algn="l">
              <a:buNone/>
              <a:defRPr sz="5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507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180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790507" y="3804782"/>
            <a:ext cx="3240785" cy="3277659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18344" y="3804782"/>
            <a:ext cx="17200407" cy="32776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94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19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16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3" y="16857296"/>
            <a:ext cx="21016888" cy="11400487"/>
          </a:xfrm>
        </p:spPr>
        <p:txBody>
          <a:bodyPr anchor="b"/>
          <a:lstStyle>
            <a:lvl1pPr algn="l">
              <a:defRPr sz="1324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3" y="28257774"/>
            <a:ext cx="21016888" cy="5370131"/>
          </a:xfrm>
        </p:spPr>
        <p:txBody>
          <a:bodyPr anchor="t"/>
          <a:lstStyle>
            <a:lvl1pPr marL="0" indent="0" algn="l">
              <a:buNone/>
              <a:defRPr sz="662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1513743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4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9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7" y="3804779"/>
            <a:ext cx="21016885" cy="82436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8349" y="13485176"/>
            <a:ext cx="10224536" cy="24221587"/>
          </a:xfrm>
        </p:spPr>
        <p:txBody>
          <a:bodyPr>
            <a:normAutofit/>
          </a:bodyPr>
          <a:lstStyle>
            <a:lvl1pPr>
              <a:defRPr sz="5960"/>
            </a:lvl1pPr>
            <a:lvl2pPr>
              <a:defRPr sz="5297"/>
            </a:lvl2pPr>
            <a:lvl3pPr>
              <a:defRPr sz="4635"/>
            </a:lvl3pPr>
            <a:lvl4pPr>
              <a:defRPr sz="3973"/>
            </a:lvl4pPr>
            <a:lvl5pPr>
              <a:defRPr sz="3973"/>
            </a:lvl5pPr>
            <a:lvl6pPr>
              <a:defRPr sz="3973"/>
            </a:lvl6pPr>
            <a:lvl7pPr>
              <a:defRPr sz="3973"/>
            </a:lvl7pPr>
            <a:lvl8pPr>
              <a:defRPr sz="3973"/>
            </a:lvl8pPr>
            <a:lvl9pPr>
              <a:defRPr sz="39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10693" y="13485186"/>
            <a:ext cx="10224539" cy="24221593"/>
          </a:xfrm>
        </p:spPr>
        <p:txBody>
          <a:bodyPr>
            <a:normAutofit/>
          </a:bodyPr>
          <a:lstStyle>
            <a:lvl1pPr>
              <a:defRPr sz="5960"/>
            </a:lvl1pPr>
            <a:lvl2pPr>
              <a:defRPr sz="5297"/>
            </a:lvl2pPr>
            <a:lvl3pPr>
              <a:defRPr sz="4635"/>
            </a:lvl3pPr>
            <a:lvl4pPr>
              <a:defRPr sz="3973"/>
            </a:lvl4pPr>
            <a:lvl5pPr>
              <a:defRPr sz="3973"/>
            </a:lvl5pPr>
            <a:lvl6pPr>
              <a:defRPr sz="3973"/>
            </a:lvl6pPr>
            <a:lvl7pPr>
              <a:defRPr sz="3973"/>
            </a:lvl7pPr>
            <a:lvl8pPr>
              <a:defRPr sz="3973"/>
            </a:lvl8pPr>
            <a:lvl9pPr>
              <a:defRPr sz="39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3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6" y="3804779"/>
            <a:ext cx="21016881" cy="82436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4" y="13487635"/>
            <a:ext cx="10233022" cy="3596702"/>
          </a:xfrm>
        </p:spPr>
        <p:txBody>
          <a:bodyPr anchor="b">
            <a:noAutofit/>
          </a:bodyPr>
          <a:lstStyle>
            <a:lvl1pPr marL="0" indent="0">
              <a:buNone/>
              <a:defRPr sz="7946" b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8344" y="17084347"/>
            <a:ext cx="10233022" cy="206224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2204" y="13487635"/>
            <a:ext cx="10233022" cy="3596702"/>
          </a:xfrm>
        </p:spPr>
        <p:txBody>
          <a:bodyPr anchor="b">
            <a:noAutofit/>
          </a:bodyPr>
          <a:lstStyle>
            <a:lvl1pPr marL="0" indent="0">
              <a:buNone/>
              <a:defRPr sz="7946" b="0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2204" y="17084347"/>
            <a:ext cx="10233022" cy="206224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48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3804779"/>
            <a:ext cx="21016885" cy="82436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7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25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9353440"/>
            <a:ext cx="9238118" cy="7979463"/>
          </a:xfrm>
        </p:spPr>
        <p:txBody>
          <a:bodyPr anchor="b">
            <a:normAutofit/>
          </a:bodyPr>
          <a:lstStyle>
            <a:lvl1pPr>
              <a:defRPr sz="662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4270" y="3213874"/>
            <a:ext cx="11210957" cy="3449289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344" y="17332900"/>
            <a:ext cx="9238118" cy="16130671"/>
          </a:xfrm>
        </p:spPr>
        <p:txBody>
          <a:bodyPr>
            <a:normAutofit/>
          </a:bodyPr>
          <a:lstStyle>
            <a:lvl1pPr marL="0" indent="0">
              <a:buNone/>
              <a:defRPr sz="4635"/>
            </a:lvl1pPr>
            <a:lvl2pPr marL="1135308" indent="0">
              <a:buNone/>
              <a:defRPr sz="3476"/>
            </a:lvl2pPr>
            <a:lvl3pPr marL="2270615" indent="0">
              <a:buNone/>
              <a:defRPr sz="2980"/>
            </a:lvl3pPr>
            <a:lvl4pPr marL="3405923" indent="0">
              <a:buNone/>
              <a:defRPr sz="2483"/>
            </a:lvl4pPr>
            <a:lvl5pPr marL="4541230" indent="0">
              <a:buNone/>
              <a:defRPr sz="2483"/>
            </a:lvl5pPr>
            <a:lvl6pPr marL="5676538" indent="0">
              <a:buNone/>
              <a:defRPr sz="2483"/>
            </a:lvl6pPr>
            <a:lvl7pPr marL="6811846" indent="0">
              <a:buNone/>
              <a:defRPr sz="2483"/>
            </a:lvl7pPr>
            <a:lvl8pPr marL="7947153" indent="0">
              <a:buNone/>
              <a:defRPr sz="2483"/>
            </a:lvl8pPr>
            <a:lvl9pPr marL="9082461" indent="0">
              <a:buNone/>
              <a:defRPr sz="24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481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344" y="29962634"/>
            <a:ext cx="21016885" cy="3537259"/>
          </a:xfrm>
        </p:spPr>
        <p:txBody>
          <a:bodyPr anchor="b">
            <a:normAutofit/>
          </a:bodyPr>
          <a:lstStyle>
            <a:lvl1pPr algn="l">
              <a:defRPr sz="7946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018344" y="3804779"/>
            <a:ext cx="21016885" cy="24002800"/>
          </a:xfrm>
        </p:spPr>
        <p:txBody>
          <a:bodyPr anchor="t">
            <a:normAutofit/>
          </a:bodyPr>
          <a:lstStyle>
            <a:lvl1pPr marL="0" indent="0" algn="ctr">
              <a:buNone/>
              <a:defRPr sz="5297"/>
            </a:lvl1pPr>
            <a:lvl2pPr marL="1513743" indent="0">
              <a:buNone/>
              <a:defRPr sz="5297"/>
            </a:lvl2pPr>
            <a:lvl3pPr marL="3027487" indent="0">
              <a:buNone/>
              <a:defRPr sz="5297"/>
            </a:lvl3pPr>
            <a:lvl4pPr marL="4541230" indent="0">
              <a:buNone/>
              <a:defRPr sz="5297"/>
            </a:lvl4pPr>
            <a:lvl5pPr marL="6054974" indent="0">
              <a:buNone/>
              <a:defRPr sz="5297"/>
            </a:lvl5pPr>
            <a:lvl6pPr marL="7568717" indent="0">
              <a:buNone/>
              <a:defRPr sz="5297"/>
            </a:lvl6pPr>
            <a:lvl7pPr marL="9082461" indent="0">
              <a:buNone/>
              <a:defRPr sz="5297"/>
            </a:lvl7pPr>
            <a:lvl8pPr marL="10596204" indent="0">
              <a:buNone/>
              <a:defRPr sz="5297"/>
            </a:lvl8pPr>
            <a:lvl9pPr marL="12109948" indent="0">
              <a:buNone/>
              <a:defRPr sz="529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344" y="33499893"/>
            <a:ext cx="21016885" cy="4206877"/>
          </a:xfrm>
        </p:spPr>
        <p:txBody>
          <a:bodyPr>
            <a:normAutofit/>
          </a:bodyPr>
          <a:lstStyle>
            <a:lvl1pPr marL="0" indent="0">
              <a:buNone/>
              <a:defRPr sz="3973"/>
            </a:lvl1pPr>
            <a:lvl2pPr marL="1513743" indent="0">
              <a:buNone/>
              <a:defRPr sz="3973"/>
            </a:lvl2pPr>
            <a:lvl3pPr marL="3027487" indent="0">
              <a:buNone/>
              <a:defRPr sz="3311"/>
            </a:lvl3pPr>
            <a:lvl4pPr marL="4541230" indent="0">
              <a:buNone/>
              <a:defRPr sz="2980"/>
            </a:lvl4pPr>
            <a:lvl5pPr marL="6054974" indent="0">
              <a:buNone/>
              <a:defRPr sz="2980"/>
            </a:lvl5pPr>
            <a:lvl6pPr marL="7568717" indent="0">
              <a:buNone/>
              <a:defRPr sz="2980"/>
            </a:lvl6pPr>
            <a:lvl7pPr marL="9082461" indent="0">
              <a:buNone/>
              <a:defRPr sz="2980"/>
            </a:lvl7pPr>
            <a:lvl8pPr marL="10596204" indent="0">
              <a:buNone/>
              <a:defRPr sz="2980"/>
            </a:lvl8pPr>
            <a:lvl9pPr marL="12109948" indent="0">
              <a:buNone/>
              <a:defRPr sz="29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22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28032" y="-52850"/>
            <a:ext cx="30365658" cy="42909462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8346" y="3804779"/>
            <a:ext cx="21016881" cy="8243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8344" y="13485186"/>
            <a:ext cx="21016885" cy="24221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96472" y="37706779"/>
            <a:ext cx="2265118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2C8BE-8E94-4FBF-92AA-134AAF723620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8346" y="37706779"/>
            <a:ext cx="15306375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37920" y="37706779"/>
            <a:ext cx="1697312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accent1"/>
                </a:solidFill>
              </a:defRPr>
            </a:lvl1pPr>
          </a:lstStyle>
          <a:p>
            <a:fld id="{A19F7007-3B41-49E2-A6D8-21A99363DD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75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</p:sldLayoutIdLst>
  <p:txStyles>
    <p:titleStyle>
      <a:lvl1pPr algn="l" defTabSz="1513743" rtl="0" eaLnBrk="1" latinLnBrk="0" hangingPunct="1">
        <a:spcBef>
          <a:spcPct val="0"/>
        </a:spcBef>
        <a:buNone/>
        <a:defRPr sz="1191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135308" indent="-1135308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459833" indent="-946090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29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784359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463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298102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11846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325589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839333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353076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866820" indent="-756872" algn="l" defTabSz="1513743" rtl="0" eaLnBrk="1" latinLnBrk="0" hangingPunct="1">
        <a:spcBef>
          <a:spcPts val="3311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97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1513743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4A3B0F-0AE6-4819-8A61-F8BDB0C15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549" y="1303703"/>
            <a:ext cx="6659834" cy="35780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085A29C-2F14-88D4-B3AA-94DBD326276D}"/>
              </a:ext>
            </a:extLst>
          </p:cNvPr>
          <p:cNvSpPr/>
          <p:nvPr/>
        </p:nvSpPr>
        <p:spPr>
          <a:xfrm>
            <a:off x="1695922" y="5785806"/>
            <a:ext cx="27794186" cy="27745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Ellison A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Cahill E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Clifford D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Norgaard S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Hartland GMR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Kalansooriya A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Hartland V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4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Inthujah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en-GB" sz="40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Hartland A</a:t>
            </a:r>
            <a:r>
              <a:rPr lang="en-GB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GB" sz="36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GB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1-Walsall Long Covid Service, Walsall Healthcare NHS Trust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2-Black Country Pathology Services, Royal Wolverhampton Hospitals NHS Trust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GB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DAC5A-B098-6F27-3D81-750BAD844A41}"/>
              </a:ext>
            </a:extLst>
          </p:cNvPr>
          <p:cNvSpPr/>
          <p:nvPr/>
        </p:nvSpPr>
        <p:spPr>
          <a:xfrm>
            <a:off x="1991631" y="10773297"/>
            <a:ext cx="14098467" cy="947685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2800" kern="100" dirty="0">
              <a:solidFill>
                <a:schemeClr val="tx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44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Walsall, UK, total population of approximately 250 000, comprises 6 Urban Areas (UAs) made up of 167 LSOAs (lower level super output areas). </a:t>
            </a:r>
          </a:p>
          <a:p>
            <a:endParaRPr lang="en-GB" sz="44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44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2 most deprived UAs contain 44 neighbourhoods among the most socially deprived 10% in England (Office of National Statistics -ONS data) with Index of Multiple Deprivation (IMD) decile scores significantly lower than the borough’s least deprived (1.48 v 7.34 , p&lt;0.01).</a:t>
            </a:r>
          </a:p>
          <a:p>
            <a:endParaRPr lang="en-GB" sz="44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44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Previous studies have suggested an association between social deprivation and incidence of long covid, although findings were inconclusive</a:t>
            </a:r>
            <a:r>
              <a:rPr lang="en-GB" sz="4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GB" sz="6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F527D8-91C5-7C00-8F7C-7753F682BA2E}"/>
              </a:ext>
            </a:extLst>
          </p:cNvPr>
          <p:cNvSpPr/>
          <p:nvPr/>
        </p:nvSpPr>
        <p:spPr>
          <a:xfrm>
            <a:off x="1991630" y="9118995"/>
            <a:ext cx="14098467" cy="8959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Background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45041E3-F19B-CCEC-C940-FE7F35E185EB}"/>
              </a:ext>
            </a:extLst>
          </p:cNvPr>
          <p:cNvSpPr/>
          <p:nvPr/>
        </p:nvSpPr>
        <p:spPr>
          <a:xfrm>
            <a:off x="2101573" y="26412190"/>
            <a:ext cx="14025171" cy="19398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Material and Methods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DC6B0A-2337-8B63-EBCD-8D335ACA1919}"/>
              </a:ext>
            </a:extLst>
          </p:cNvPr>
          <p:cNvSpPr/>
          <p:nvPr/>
        </p:nvSpPr>
        <p:spPr>
          <a:xfrm>
            <a:off x="2191020" y="28972644"/>
            <a:ext cx="14098467" cy="100283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retrospectively study of data 1st January 2021 – 31st December 2021 was conducted.</a:t>
            </a:r>
          </a:p>
          <a:p>
            <a:endParaRPr lang="en-GB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Public Health England, Public Health Walsall, Quality   and Outcomes Framework (QOF) data and the 2021 census, the population and incidence of long covid per UA was determined and compared.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7A077D9-4166-14DE-62E4-4325536D903E}"/>
              </a:ext>
            </a:extLst>
          </p:cNvPr>
          <p:cNvSpPr/>
          <p:nvPr/>
        </p:nvSpPr>
        <p:spPr>
          <a:xfrm>
            <a:off x="17325060" y="9128856"/>
            <a:ext cx="12057275" cy="89598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Results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D55FA3-6143-9484-C833-9D1ABA540D14}"/>
              </a:ext>
            </a:extLst>
          </p:cNvPr>
          <p:cNvSpPr/>
          <p:nvPr/>
        </p:nvSpPr>
        <p:spPr>
          <a:xfrm>
            <a:off x="17361708" y="11319787"/>
            <a:ext cx="12057275" cy="195793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IMDS between the most and least deprived UAs were statistically significantly different (1.48 v 7.34, p &lt;0.01)</a:t>
            </a:r>
          </a:p>
          <a:p>
            <a:r>
              <a:rPr lang="en-GB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 the study period 11 586 cases of long covid were identified in a total population of 284 114. </a:t>
            </a:r>
          </a:p>
          <a:p>
            <a:endParaRPr lang="en-GB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incidence of long covid was significantly greater in the most socially deprived UA than in the least socially deprived UA (9.09 v 3.10 per 100, p &lt;0.01). Regression analysis comparing IMD and incidence of long covid showed a strong correlation (r =-0.82, Spearman’s correlation coefficient)</a:t>
            </a:r>
          </a:p>
          <a:p>
            <a:endParaRPr lang="en-GB" sz="4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9B174FD-2073-3DF3-CE26-41383A8A13DF}"/>
              </a:ext>
            </a:extLst>
          </p:cNvPr>
          <p:cNvSpPr/>
          <p:nvPr/>
        </p:nvSpPr>
        <p:spPr>
          <a:xfrm>
            <a:off x="17325061" y="33381617"/>
            <a:ext cx="12057275" cy="12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475" dirty="0"/>
              <a:t>Conclusion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11965D8-1327-96E0-A167-C5651BA1CCC9}"/>
              </a:ext>
            </a:extLst>
          </p:cNvPr>
          <p:cNvSpPr/>
          <p:nvPr/>
        </p:nvSpPr>
        <p:spPr>
          <a:xfrm>
            <a:off x="17361707" y="35382556"/>
            <a:ext cx="12057275" cy="36183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5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incidence of long covid is associated with increasing social deprivation in Walsall, UK.</a:t>
            </a:r>
          </a:p>
          <a:p>
            <a:endParaRPr lang="en-GB" sz="4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DFD3E-7E64-98A9-AF80-31323B9EB9C2}"/>
              </a:ext>
            </a:extLst>
          </p:cNvPr>
          <p:cNvSpPr/>
          <p:nvPr/>
        </p:nvSpPr>
        <p:spPr>
          <a:xfrm>
            <a:off x="8622403" y="1303703"/>
            <a:ext cx="18573623" cy="35780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Social deprivation is a risk factor for long covid: a retrospective study of long covid in Walsall, UK</a:t>
            </a:r>
          </a:p>
          <a:p>
            <a:pPr algn="ctr"/>
            <a:r>
              <a:rPr lang="en-GB" sz="5400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528A3B-2A7C-60C6-9C91-CFAC1608C1D2}"/>
              </a:ext>
            </a:extLst>
          </p:cNvPr>
          <p:cNvSpPr/>
          <p:nvPr/>
        </p:nvSpPr>
        <p:spPr>
          <a:xfrm>
            <a:off x="27196026" y="1303703"/>
            <a:ext cx="3079187" cy="35780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dirty="0"/>
              <a:t>03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5E37468-81FF-32A9-CFD9-67487B7AE311}"/>
              </a:ext>
            </a:extLst>
          </p:cNvPr>
          <p:cNvSpPr/>
          <p:nvPr/>
        </p:nvSpPr>
        <p:spPr>
          <a:xfrm>
            <a:off x="2101573" y="21109444"/>
            <a:ext cx="14098466" cy="108387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Aims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DD5F66-4966-EC03-9C82-A9A7DCD77AB1}"/>
              </a:ext>
            </a:extLst>
          </p:cNvPr>
          <p:cNvSpPr/>
          <p:nvPr/>
        </p:nvSpPr>
        <p:spPr>
          <a:xfrm>
            <a:off x="2101573" y="22716778"/>
            <a:ext cx="14025171" cy="30747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investigate whether social deprivation is associated with the incidence of long covid in Walsall, UK.</a:t>
            </a:r>
            <a:endParaRPr lang="en-GB" sz="4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FDC1469-CD84-29F3-9318-F5399CD3B197}"/>
              </a:ext>
            </a:extLst>
          </p:cNvPr>
          <p:cNvSpPr/>
          <p:nvPr/>
        </p:nvSpPr>
        <p:spPr>
          <a:xfrm>
            <a:off x="2191020" y="39621595"/>
            <a:ext cx="27227962" cy="261572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Reference:</a:t>
            </a: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Wachtler B, Michalski N, </a:t>
            </a:r>
            <a:r>
              <a:rPr lang="en-GB" sz="4000" dirty="0" err="1">
                <a:solidFill>
                  <a:schemeClr val="tx1"/>
                </a:solidFill>
              </a:rPr>
              <a:t>Nowossadeck</a:t>
            </a:r>
            <a:r>
              <a:rPr lang="en-GB" sz="4000" dirty="0">
                <a:solidFill>
                  <a:schemeClr val="tx1"/>
                </a:solidFill>
              </a:rPr>
              <a:t> E, </a:t>
            </a:r>
            <a:r>
              <a:rPr lang="en-GB" sz="4000" dirty="0" err="1">
                <a:solidFill>
                  <a:schemeClr val="tx1"/>
                </a:solidFill>
              </a:rPr>
              <a:t>Diercke</a:t>
            </a:r>
            <a:r>
              <a:rPr lang="en-GB" sz="4000" dirty="0">
                <a:solidFill>
                  <a:schemeClr val="tx1"/>
                </a:solidFill>
              </a:rPr>
              <a:t> M, </a:t>
            </a:r>
            <a:r>
              <a:rPr lang="en-GB" sz="4000" dirty="0" err="1">
                <a:solidFill>
                  <a:schemeClr val="tx1"/>
                </a:solidFill>
              </a:rPr>
              <a:t>Wahrendorf</a:t>
            </a:r>
            <a:r>
              <a:rPr lang="en-GB" sz="4000" dirty="0">
                <a:solidFill>
                  <a:schemeClr val="tx1"/>
                </a:solidFill>
              </a:rPr>
              <a:t> M, Santos-</a:t>
            </a:r>
            <a:r>
              <a:rPr lang="en-GB" sz="4000" dirty="0" err="1">
                <a:solidFill>
                  <a:schemeClr val="tx1"/>
                </a:solidFill>
              </a:rPr>
              <a:t>Hövener</a:t>
            </a:r>
            <a:r>
              <a:rPr lang="en-GB" sz="4000" dirty="0">
                <a:solidFill>
                  <a:schemeClr val="tx1"/>
                </a:solidFill>
              </a:rPr>
              <a:t> C, Lampert T, </a:t>
            </a:r>
            <a:r>
              <a:rPr lang="en-GB" sz="4000" dirty="0" err="1">
                <a:solidFill>
                  <a:schemeClr val="tx1"/>
                </a:solidFill>
              </a:rPr>
              <a:t>Hoebel</a:t>
            </a:r>
            <a:r>
              <a:rPr lang="en-GB" sz="4000" dirty="0">
                <a:solidFill>
                  <a:schemeClr val="tx1"/>
                </a:solidFill>
              </a:rPr>
              <a:t> J. Socioeconomic inequalities and COVID-19 - A review of the current international literature. J Health </a:t>
            </a:r>
            <a:r>
              <a:rPr lang="en-GB" sz="4000" dirty="0" err="1">
                <a:solidFill>
                  <a:schemeClr val="tx1"/>
                </a:solidFill>
              </a:rPr>
              <a:t>Monit</a:t>
            </a:r>
            <a:r>
              <a:rPr lang="en-GB" sz="4000" dirty="0">
                <a:solidFill>
                  <a:schemeClr val="tx1"/>
                </a:solidFill>
              </a:rPr>
              <a:t>. 2020 Oct 9;5(</a:t>
            </a:r>
            <a:r>
              <a:rPr lang="en-GB" sz="4000" dirty="0" err="1">
                <a:solidFill>
                  <a:schemeClr val="tx1"/>
                </a:solidFill>
              </a:rPr>
              <a:t>Suppl</a:t>
            </a:r>
            <a:r>
              <a:rPr lang="en-GB" sz="4000" dirty="0">
                <a:solidFill>
                  <a:schemeClr val="tx1"/>
                </a:solidFill>
              </a:rPr>
              <a:t> 7):3-17. </a:t>
            </a:r>
            <a:r>
              <a:rPr lang="en-GB" sz="4000" dirty="0" err="1">
                <a:solidFill>
                  <a:schemeClr val="tx1"/>
                </a:solidFill>
              </a:rPr>
              <a:t>doi</a:t>
            </a:r>
            <a:r>
              <a:rPr lang="en-GB" sz="4000" dirty="0">
                <a:solidFill>
                  <a:schemeClr val="tx1"/>
                </a:solidFill>
              </a:rPr>
              <a:t>: 10.25646/7059. PMID: 35146298; PMCID: PMC8734114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DFF6E5-BBCC-D5B8-5318-5B477091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5061" y="24460199"/>
            <a:ext cx="12093921" cy="83007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18883B-F8F7-0E8B-F939-775D1D726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5062" y="10773297"/>
            <a:ext cx="12130568" cy="68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496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294</TotalTime>
  <Words>421</Words>
  <Application>Microsoft Office PowerPoint</Application>
  <PresentationFormat>Custom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Times New Roman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HARTLAND, Andrew (THE ROYAL WOLVERHAMPTON NHS TRUST)</dc:creator>
  <cp:lastModifiedBy>HARTLAND, Andrew (THE ROYAL WOLVERHAMPTON NHS TRUST)</cp:lastModifiedBy>
  <cp:revision>13</cp:revision>
  <dcterms:created xsi:type="dcterms:W3CDTF">2024-10-29T13:46:59Z</dcterms:created>
  <dcterms:modified xsi:type="dcterms:W3CDTF">2025-02-26T15:00:18Z</dcterms:modified>
</cp:coreProperties>
</file>